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8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7" r:id="rId18"/>
    <p:sldId id="273" r:id="rId19"/>
    <p:sldId id="274" r:id="rId20"/>
    <p:sldId id="278" r:id="rId21"/>
    <p:sldId id="282" r:id="rId22"/>
    <p:sldId id="279" r:id="rId23"/>
    <p:sldId id="280" r:id="rId24"/>
    <p:sldId id="281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29D3CC5-6C0A-4D1B-948C-59DAA16E0581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641523-C09D-4479-B014-75AFD5FF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62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CEB6503-AC40-4152-9042-FD1B2B81D762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1FEDC6A-0427-41DB-B3A7-127B8EC99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3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749B4341-1CBB-4F85-BB8C-6FFCF4E780C0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90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3EF8051D-3384-4CA3-B3E9-8A708C98C4AE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915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6CE523A9-0541-443E-B3AB-E6B3BBA11719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7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2E9A83B7-A1BA-4313-8DBF-F34EB222850E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02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749961D3-F263-4660-A7B3-98E59C0E9E57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812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1BCBFB57-6123-4672-A19E-190657576A8D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66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BF493BE3-D2FA-437A-A46A-E7729CEEAAD8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423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9BF90810-109F-422A-91BF-8E7A12AF194C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9309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297CB324-38D2-4711-AE1A-DC0E179909F5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706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297CB324-38D2-4711-AE1A-DC0E179909F5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787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70007" indent="-29603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85747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61340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135315" indent="-23617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601201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3067088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532975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998862" indent="-23617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</a:pPr>
            <a:fld id="{7FEA169D-0282-4DAB-8F82-1D6598C3333C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52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1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462088"/>
            <a:ext cx="53848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822700"/>
            <a:ext cx="53848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7306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109728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822700"/>
            <a:ext cx="109728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96412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18" y="76200"/>
            <a:ext cx="1096856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62088"/>
            <a:ext cx="53848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98196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6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6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7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9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1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2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3B41F-E855-4DD3-8C9E-65CB6BDCB5C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2222-0E7A-43F0-935E-B60DFED4D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ZatrvNDOi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shp3s4r3u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v34NqCbAA1c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axcollege.org/l/Apollo1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hyperlink" Target="https://openstaxcollege.org/i/Apollo1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xSe604627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174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Chapter 7 </a:t>
            </a:r>
            <a:b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Thinking and Intelligence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368" y="2743954"/>
            <a:ext cx="3740590" cy="37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ヒラギノ角ゴ Pro W3" charset="-128"/>
                <a:hlinkClick r:id="rId3"/>
              </a:rPr>
              <a:t>Stages of </a:t>
            </a:r>
            <a:r>
              <a:rPr lang="en-US" altLang="en-US" dirty="0" smtClean="0">
                <a:ea typeface="ヒラギノ角ゴ Pro W3" charset="-128"/>
                <a:hlinkClick r:id="rId3"/>
              </a:rPr>
              <a:t>Language Development</a:t>
            </a:r>
            <a:r>
              <a:rPr lang="en-US" altLang="en-US" dirty="0">
                <a:ea typeface="ヒラギノ角ゴ Pro W3" charset="-128"/>
              </a:rPr>
              <a:t>: First Year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95469" y="1462088"/>
            <a:ext cx="9115331" cy="4570412"/>
          </a:xfrm>
        </p:spPr>
        <p:txBody>
          <a:bodyPr>
            <a:normAutofit/>
          </a:bodyPr>
          <a:lstStyle/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Become increasingly attuned to important language sounds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Begin to produce infant vocalizations (babbling)</a:t>
            </a:r>
          </a:p>
          <a:p>
            <a:pPr marL="798513" lvl="1" indent="-333375"/>
            <a:r>
              <a:rPr lang="en-US" altLang="en-US" sz="2800" dirty="0" smtClean="0"/>
              <a:t>Become more complex around 9 months, and begin to sound like </a:t>
            </a:r>
            <a:r>
              <a:rPr lang="ja-JP" altLang="en-US" sz="2800" dirty="0" smtClean="0"/>
              <a:t>“</a:t>
            </a:r>
            <a:r>
              <a:rPr lang="en-US" altLang="ja-JP" sz="2800" dirty="0" smtClean="0"/>
              <a:t>sentences</a:t>
            </a:r>
            <a:r>
              <a:rPr lang="ja-JP" altLang="en-US" sz="2800" dirty="0" smtClean="0"/>
              <a:t>”</a:t>
            </a:r>
            <a:endParaRPr lang="en-US" altLang="ja-JP" sz="2800" dirty="0" smtClean="0"/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By 10-12 months can understand several words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Use nonverbal behavior to communicate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By the end of the first year, children can only discriminate among those morphemes that are used in the language(s) in their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5381266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ヒラギノ角ゴ Pro W3" charset="-128"/>
              </a:rPr>
              <a:t>Stages of </a:t>
            </a:r>
            <a:r>
              <a:rPr lang="en-US" altLang="en-US" sz="3600" dirty="0" smtClean="0">
                <a:ea typeface="ヒラギノ角ゴ Pro W3" charset="-128"/>
              </a:rPr>
              <a:t>Language Development</a:t>
            </a:r>
            <a:r>
              <a:rPr lang="en-US" altLang="en-US" sz="3600" dirty="0">
                <a:ea typeface="ヒラギノ角ゴ Pro W3" charset="-128"/>
              </a:rPr>
              <a:t>: Second Year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About ages 12-18 months—one-word stage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Vocabulary expands dramatically around 18 months 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Start to use two word </a:t>
            </a:r>
            <a:r>
              <a:rPr lang="ja-JP" altLang="en-US" dirty="0" smtClean="0">
                <a:ea typeface="ヒラギノ角ゴ Pro W3" charset="-128"/>
              </a:rPr>
              <a:t>“</a:t>
            </a:r>
            <a:r>
              <a:rPr lang="en-US" altLang="ja-JP" dirty="0" smtClean="0">
                <a:ea typeface="ヒラギノ角ゴ Pro W3" charset="-128"/>
              </a:rPr>
              <a:t>telegraphic</a:t>
            </a:r>
            <a:r>
              <a:rPr lang="ja-JP" altLang="en-US" dirty="0" smtClean="0">
                <a:ea typeface="ヒラギノ角ゴ Pro W3" charset="-128"/>
              </a:rPr>
              <a:t>”</a:t>
            </a:r>
            <a:r>
              <a:rPr lang="en-US" altLang="ja-JP" dirty="0" smtClean="0">
                <a:ea typeface="ヒラギノ角ゴ Pro W3" charset="-128"/>
              </a:rPr>
              <a:t> sentences</a:t>
            </a:r>
          </a:p>
          <a:p>
            <a:pPr marL="347663" indent="-347663"/>
            <a:r>
              <a:rPr lang="en-US" altLang="en-US" dirty="0" err="1" smtClean="0">
                <a:ea typeface="ヒラギノ角ゴ Pro W3" charset="-128"/>
              </a:rPr>
              <a:t>Overapplication</a:t>
            </a:r>
            <a:r>
              <a:rPr lang="en-US" altLang="en-US" dirty="0" smtClean="0">
                <a:ea typeface="ヒラギノ角ゴ Pro W3" charset="-128"/>
              </a:rPr>
              <a:t> of past tense rules to irregular verbs</a:t>
            </a:r>
          </a:p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Sentences expanded with adjectives</a:t>
            </a:r>
          </a:p>
        </p:txBody>
      </p:sp>
    </p:spTree>
    <p:extLst>
      <p:ext uri="{BB962C8B-B14F-4D97-AF65-F5344CB8AC3E}">
        <p14:creationId xmlns:p14="http://schemas.microsoft.com/office/powerpoint/2010/main" val="40650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ヒラギノ角ゴ Pro W3" charset="-128"/>
              </a:rPr>
              <a:t>Stages of Language Development: </a:t>
            </a:r>
            <a:r>
              <a:rPr lang="en-US" altLang="en-US" sz="3600" dirty="0" smtClean="0">
                <a:ea typeface="ヒラギノ角ゴ Pro W3" charset="-128"/>
              </a:rPr>
              <a:t>  Third </a:t>
            </a:r>
            <a:r>
              <a:rPr lang="en-US" altLang="en-US" sz="3600" dirty="0">
                <a:ea typeface="ヒラギノ角ゴ Pro W3" charset="-128"/>
              </a:rPr>
              <a:t>Year and Beyond</a:t>
            </a:r>
          </a:p>
        </p:txBody>
      </p:sp>
      <p:sp>
        <p:nvSpPr>
          <p:cNvPr id="56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7663" indent="-347663"/>
            <a:r>
              <a:rPr lang="en-US" altLang="en-US" sz="2000" dirty="0">
                <a:ea typeface="ヒラギノ角ゴ Pro W3" charset="-128"/>
              </a:rPr>
              <a:t>Begin to use auxiliary verbs</a:t>
            </a:r>
          </a:p>
          <a:p>
            <a:pPr marL="1079500" lvl="1"/>
            <a:r>
              <a:rPr lang="en-US" altLang="en-US" sz="2000" dirty="0"/>
              <a:t>e.g. </a:t>
            </a:r>
            <a:r>
              <a:rPr lang="ja-JP" altLang="en-US" sz="2000" dirty="0"/>
              <a:t>“</a:t>
            </a:r>
            <a:r>
              <a:rPr lang="en-US" altLang="ja-JP" sz="2000" dirty="0"/>
              <a:t>Adam is going.</a:t>
            </a:r>
            <a:r>
              <a:rPr lang="ja-JP" altLang="en-US" sz="2000" dirty="0"/>
              <a:t>”</a:t>
            </a:r>
            <a:endParaRPr lang="en-US" altLang="ja-JP" sz="2000" dirty="0"/>
          </a:p>
          <a:p>
            <a:pPr marL="347663" indent="-347663"/>
            <a:endParaRPr lang="en-US" altLang="en-US" sz="2000" dirty="0">
              <a:ea typeface="ヒラギノ角ゴ Pro W3" charset="-128"/>
            </a:endParaRPr>
          </a:p>
          <a:p>
            <a:pPr marL="347663" indent="-347663"/>
            <a:r>
              <a:rPr lang="en-US" altLang="en-US" sz="2000" dirty="0">
                <a:ea typeface="ヒラギノ角ゴ Pro W3" charset="-128"/>
              </a:rPr>
              <a:t>Begin to ask questions using </a:t>
            </a:r>
            <a:r>
              <a:rPr lang="ja-JP" altLang="en-US" sz="2000" dirty="0">
                <a:ea typeface="ヒラギノ角ゴ Pro W3" charset="-128"/>
              </a:rPr>
              <a:t>“</a:t>
            </a:r>
            <a:r>
              <a:rPr lang="en-US" altLang="ja-JP" sz="2000" dirty="0" err="1">
                <a:ea typeface="ヒラギノ角ゴ Pro W3" charset="-128"/>
              </a:rPr>
              <a:t>wh</a:t>
            </a:r>
            <a:r>
              <a:rPr lang="en-US" altLang="ja-JP" sz="2000" dirty="0">
                <a:ea typeface="ヒラギノ角ゴ Pro W3" charset="-128"/>
              </a:rPr>
              <a:t>-</a:t>
            </a:r>
            <a:r>
              <a:rPr lang="ja-JP" altLang="en-US" sz="2000" dirty="0">
                <a:ea typeface="ヒラギノ角ゴ Pro W3" charset="-128"/>
              </a:rPr>
              <a:t>”</a:t>
            </a:r>
            <a:r>
              <a:rPr lang="en-US" altLang="ja-JP" sz="2000" dirty="0">
                <a:ea typeface="ヒラギノ角ゴ Pro W3" charset="-128"/>
              </a:rPr>
              <a:t> words</a:t>
            </a:r>
          </a:p>
          <a:p>
            <a:pPr marL="1079500" lvl="1"/>
            <a:r>
              <a:rPr lang="en-US" altLang="en-US" sz="2000" dirty="0"/>
              <a:t>What</a:t>
            </a:r>
          </a:p>
          <a:p>
            <a:pPr marL="1079500" lvl="1"/>
            <a:r>
              <a:rPr lang="en-US" altLang="en-US" sz="2000" dirty="0"/>
              <a:t>Where</a:t>
            </a:r>
          </a:p>
          <a:p>
            <a:pPr marL="1079500" lvl="1"/>
            <a:r>
              <a:rPr lang="en-US" altLang="en-US" sz="2000" dirty="0"/>
              <a:t>Who</a:t>
            </a:r>
          </a:p>
          <a:p>
            <a:pPr marL="1079500" lvl="1"/>
            <a:r>
              <a:rPr lang="en-US" altLang="en-US" sz="2000" dirty="0"/>
              <a:t>Why</a:t>
            </a:r>
          </a:p>
          <a:p>
            <a:pPr marL="347663" indent="-347663"/>
            <a:endParaRPr lang="en-US" altLang="en-US" sz="2000" dirty="0">
              <a:ea typeface="ヒラギノ角ゴ Pro W3" charset="-128"/>
            </a:endParaRPr>
          </a:p>
          <a:p>
            <a:pPr marL="347663" indent="-347663"/>
            <a:r>
              <a:rPr lang="en-US" altLang="en-US" sz="2000" dirty="0">
                <a:ea typeface="ヒラギノ角ゴ Pro W3" charset="-128"/>
              </a:rPr>
              <a:t>Begin to join clauses to form complex sentences</a:t>
            </a:r>
          </a:p>
          <a:p>
            <a:pPr marL="347663" indent="-347663"/>
            <a:endParaRPr lang="en-US" altLang="en-US" sz="2000" dirty="0">
              <a:ea typeface="ヒラギノ角ゴ Pro W3" charset="-128"/>
            </a:endParaRPr>
          </a:p>
          <a:p>
            <a:pPr marL="347663" indent="-347663"/>
            <a:r>
              <a:rPr lang="en-US" altLang="en-US" sz="2000" dirty="0">
                <a:ea typeface="ヒラギノ角ゴ Pro W3" charset="-128"/>
              </a:rPr>
              <a:t>Acquire most grammar rules by age 5</a:t>
            </a:r>
          </a:p>
        </p:txBody>
      </p:sp>
    </p:spTree>
    <p:extLst>
      <p:ext uri="{BB962C8B-B14F-4D97-AF65-F5344CB8AC3E}">
        <p14:creationId xmlns:p14="http://schemas.microsoft.com/office/powerpoint/2010/main" val="25342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ヒラギノ角ゴ Pro W3" charset="-128"/>
              </a:rPr>
              <a:t>How Is Language Acquired?</a:t>
            </a:r>
          </a:p>
        </p:txBody>
      </p:sp>
      <p:sp>
        <p:nvSpPr>
          <p:cNvPr id="561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62088"/>
            <a:ext cx="8229600" cy="1509712"/>
          </a:xfrm>
        </p:spPr>
        <p:txBody>
          <a:bodyPr>
            <a:normAutofit/>
          </a:bodyPr>
          <a:lstStyle/>
          <a:p>
            <a:pPr marL="290513" indent="-290513"/>
            <a:r>
              <a:rPr lang="en-US" altLang="en-US" dirty="0" smtClean="0">
                <a:ea typeface="ヒラギノ角ゴ Pro W3" charset="-128"/>
              </a:rPr>
              <a:t>Behavioral approach:</a:t>
            </a:r>
          </a:p>
          <a:p>
            <a:pPr marL="681038" lvl="1" indent="-276225"/>
            <a:r>
              <a:rPr lang="en-US" altLang="en-US" sz="2800" dirty="0" smtClean="0"/>
              <a:t>Conditioning: being rewarded for learning syntax</a:t>
            </a:r>
          </a:p>
          <a:p>
            <a:pPr marL="681038" lvl="1" indent="-276225"/>
            <a:r>
              <a:rPr lang="en-US" altLang="en-US" sz="2800" dirty="0" smtClean="0"/>
              <a:t>Modeling: imitating the speech of others</a:t>
            </a:r>
            <a:endParaRPr lang="en-US" altLang="en-US" sz="2800" dirty="0"/>
          </a:p>
        </p:txBody>
      </p:sp>
      <p:pic>
        <p:nvPicPr>
          <p:cNvPr id="24580" name="Picture 8" descr="08p3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0250" y="3276600"/>
            <a:ext cx="5651500" cy="2819400"/>
          </a:xfrm>
        </p:spPr>
      </p:pic>
    </p:spTree>
    <p:extLst>
      <p:ext uri="{BB962C8B-B14F-4D97-AF65-F5344CB8AC3E}">
        <p14:creationId xmlns:p14="http://schemas.microsoft.com/office/powerpoint/2010/main" val="8600970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ヒラギノ角ゴ Pro W3" charset="-128"/>
              </a:rPr>
              <a:t>How Is Language Acquired?</a:t>
            </a:r>
          </a:p>
        </p:txBody>
      </p:sp>
      <p:sp>
        <p:nvSpPr>
          <p:cNvPr id="986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2919" y="1131683"/>
            <a:ext cx="9530281" cy="4900817"/>
          </a:xfrm>
        </p:spPr>
        <p:txBody>
          <a:bodyPr/>
          <a:lstStyle/>
          <a:p>
            <a:pPr marL="290513" indent="-290513"/>
            <a:r>
              <a:rPr lang="en-US" altLang="en-US" dirty="0" smtClean="0">
                <a:ea typeface="ヒラギノ角ゴ Pro W3" charset="-128"/>
              </a:rPr>
              <a:t>Biological approach:</a:t>
            </a:r>
          </a:p>
          <a:p>
            <a:pPr marL="681038" lvl="1" indent="-276225"/>
            <a:r>
              <a:rPr lang="en-US" altLang="en-US" dirty="0" smtClean="0"/>
              <a:t>Noam Chomsky posited a built-in universal grammar</a:t>
            </a:r>
          </a:p>
          <a:p>
            <a:pPr marL="681038" lvl="1" indent="-276225"/>
            <a:r>
              <a:rPr lang="en-US" altLang="en-US" dirty="0" smtClean="0"/>
              <a:t>May reflect general cognitive development</a:t>
            </a:r>
          </a:p>
          <a:p>
            <a:pPr marL="681038" lvl="1" indent="-276225"/>
            <a:r>
              <a:rPr lang="en-US" altLang="en-US" dirty="0" smtClean="0"/>
              <a:t>Supporting evidence</a:t>
            </a:r>
          </a:p>
          <a:p>
            <a:pPr marL="1030288" lvl="2" indent="-234950"/>
            <a:r>
              <a:rPr lang="en-US" altLang="en-US" dirty="0" smtClean="0"/>
              <a:t>Physiology of the mouth and throat</a:t>
            </a:r>
          </a:p>
          <a:p>
            <a:pPr marL="1030288" lvl="2" indent="-234950"/>
            <a:r>
              <a:rPr lang="en-US" altLang="en-US" dirty="0" smtClean="0"/>
              <a:t>Specific brain regions such as </a:t>
            </a:r>
            <a:r>
              <a:rPr lang="en-US" altLang="en-US" dirty="0" err="1" smtClean="0"/>
              <a:t>Broca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and Wernicke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areas</a:t>
            </a:r>
          </a:p>
          <a:p>
            <a:pPr marL="1030288" lvl="2" indent="-234950"/>
            <a:r>
              <a:rPr lang="en-US" altLang="en-US" dirty="0" smtClean="0">
                <a:hlinkClick r:id="rId3"/>
              </a:rPr>
              <a:t>Critical period for language development: The case of Genie</a:t>
            </a:r>
            <a:endParaRPr lang="en-US" altLang="en-US" dirty="0" smtClean="0"/>
          </a:p>
        </p:txBody>
      </p:sp>
      <p:pic>
        <p:nvPicPr>
          <p:cNvPr id="26628" name="Picture 13" descr="2012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1373" y="4262437"/>
            <a:ext cx="1998663" cy="2208213"/>
          </a:xfrm>
          <a:noFill/>
        </p:spPr>
      </p:pic>
      <p:pic>
        <p:nvPicPr>
          <p:cNvPr id="26629" name="Picture 17" descr="14p56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5809" y="4262437"/>
            <a:ext cx="2667000" cy="1770063"/>
          </a:xfrm>
        </p:spPr>
      </p:pic>
    </p:spTree>
    <p:extLst>
      <p:ext uri="{BB962C8B-B14F-4D97-AF65-F5344CB8AC3E}">
        <p14:creationId xmlns:p14="http://schemas.microsoft.com/office/powerpoint/2010/main" val="3448993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and Thought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599" y="1462088"/>
            <a:ext cx="10970685" cy="4570412"/>
          </a:xfrm>
        </p:spPr>
        <p:txBody>
          <a:bodyPr/>
          <a:lstStyle/>
          <a:p>
            <a:r>
              <a:rPr lang="en-US" dirty="0" smtClean="0"/>
              <a:t>Sapir-Whorf Hypothesis: Language determines thought. </a:t>
            </a:r>
          </a:p>
          <a:p>
            <a:r>
              <a:rPr lang="en-US" dirty="0" smtClean="0"/>
              <a:t>Too absolute.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54" y="2285879"/>
            <a:ext cx="8065707" cy="3499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562" y="5785286"/>
            <a:ext cx="8096190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89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551" y="1588761"/>
            <a:ext cx="8065707" cy="3499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41" y="1588760"/>
            <a:ext cx="8065707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06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06" y="286533"/>
            <a:ext cx="4870764" cy="63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75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Problem-Solving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Trial and error: Continue trying different solution until problem is solved.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3680187"/>
            <a:ext cx="5384800" cy="2208212"/>
          </a:xfrm>
        </p:spPr>
        <p:txBody>
          <a:bodyPr/>
          <a:lstStyle/>
          <a:p>
            <a:r>
              <a:rPr lang="en-US" dirty="0" smtClean="0"/>
              <a:t>Algorithm: a recipe for a formula to be followed to achieve a desired outcome.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78" y="1219200"/>
            <a:ext cx="2412568" cy="229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12" y="3849234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144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Problem-Solving 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Heuristics: mental shortcuts</a:t>
            </a:r>
          </a:p>
          <a:p>
            <a:r>
              <a:rPr lang="en-US" dirty="0" smtClean="0"/>
              <a:t>Used when: 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Too much information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Time to make a decision is limited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Decision is unimportant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Access to limited information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Appropriate heuristic happens to come to mind in the same moment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Working backwards: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r>
              <a:rPr lang="en-US" dirty="0" smtClean="0"/>
              <a:t>Decomposition: break a problem down into parts and tackle each part in turn.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510" y="2032425"/>
            <a:ext cx="1790275" cy="17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348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Cognition?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Cognition is thinking</a:t>
            </a:r>
            <a:endParaRPr lang="en-US" dirty="0"/>
          </a:p>
          <a:p>
            <a:r>
              <a:rPr lang="en-US" dirty="0" smtClean="0"/>
              <a:t>Encompasses the processes associated with perception, knowledge, problem solving, judgment, language, and memory. </a:t>
            </a:r>
          </a:p>
          <a:p>
            <a:r>
              <a:rPr lang="en-US" dirty="0" smtClean="0"/>
              <a:t>Cognitive psychology: examines how people think.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46" y="3499044"/>
            <a:ext cx="8065707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199" y="1462088"/>
            <a:ext cx="8801477" cy="4570412"/>
          </a:xfrm>
        </p:spPr>
        <p:txBody>
          <a:bodyPr/>
          <a:lstStyle/>
          <a:p>
            <a:pPr marL="347663" indent="-347663"/>
            <a:r>
              <a:rPr lang="en-US" altLang="en-US" dirty="0" smtClean="0">
                <a:ea typeface="ヒラギノ角ゴ Pro W3" charset="-128"/>
              </a:rPr>
              <a:t>You cannot perceive an object being used for something other than what it was designed for</a:t>
            </a:r>
            <a:endParaRPr lang="en-US" altLang="en-US" sz="2800" dirty="0"/>
          </a:p>
          <a:p>
            <a:pPr marL="0" indent="0">
              <a:buNone/>
            </a:pPr>
            <a:endParaRPr lang="en-US" altLang="en-US" sz="2400" dirty="0">
              <a:ea typeface="ヒラギノ角ゴ Pro W3" charset="-128"/>
            </a:endParaRPr>
          </a:p>
        </p:txBody>
      </p:sp>
      <p:sp>
        <p:nvSpPr>
          <p:cNvPr id="40965" name="TextBox 3"/>
          <p:cNvSpPr txBox="1">
            <a:spLocks noChangeArrowheads="1"/>
          </p:cNvSpPr>
          <p:nvPr/>
        </p:nvSpPr>
        <p:spPr bwMode="auto">
          <a:xfrm>
            <a:off x="2209800" y="3048001"/>
            <a:ext cx="3429000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/>
              <a:t>Example: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Teaching </a:t>
            </a:r>
            <a:r>
              <a:rPr lang="en-US" altLang="en-US" sz="2400" dirty="0" smtClean="0">
                <a:hlinkClick r:id="rId3"/>
              </a:rPr>
              <a:t>NASA</a:t>
            </a:r>
            <a:r>
              <a:rPr lang="en-US" altLang="en-US" sz="2400" dirty="0" smtClean="0"/>
              <a:t> astronauts to overcome functional fixedness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to Problem Solving: Functional Fixedness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68" y="2797521"/>
            <a:ext cx="2973342" cy="29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200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462088"/>
            <a:ext cx="7848600" cy="4570412"/>
          </a:xfrm>
        </p:spPr>
        <p:txBody>
          <a:bodyPr/>
          <a:lstStyle/>
          <a:p>
            <a:pPr marL="808038" lvl="1" indent="-342900"/>
            <a:r>
              <a:rPr lang="en-US" altLang="en-US" sz="2800" dirty="0" smtClean="0"/>
              <a:t>Seeking </a:t>
            </a:r>
            <a:r>
              <a:rPr lang="en-US" altLang="en-US" sz="2800" dirty="0"/>
              <a:t>only evidence supporting our beliefs</a:t>
            </a:r>
          </a:p>
          <a:p>
            <a:pPr marL="347663" indent="-347663"/>
            <a:endParaRPr lang="en-US" altLang="en-US" sz="2400" dirty="0">
              <a:ea typeface="ヒラギノ角ゴ Pro W3" charset="-128"/>
            </a:endParaRPr>
          </a:p>
        </p:txBody>
      </p:sp>
      <p:pic>
        <p:nvPicPr>
          <p:cNvPr id="4096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2819400"/>
            <a:ext cx="4286250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3"/>
          <p:cNvSpPr txBox="1">
            <a:spLocks noChangeArrowheads="1"/>
          </p:cNvSpPr>
          <p:nvPr/>
        </p:nvSpPr>
        <p:spPr bwMode="auto">
          <a:xfrm>
            <a:off x="2209800" y="3048001"/>
            <a:ext cx="342900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/>
              <a:t>Example: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Jurors may pay little attention to evidence of defendant’s guilt if the defendant is a harmless-looking senior citizen.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to Problem Solving: Confirmation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812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ea typeface="ヒラギノ角ゴ Pro W3" charset="-128"/>
              </a:rPr>
              <a:t>Pitfall to Problem Solving: </a:t>
            </a:r>
            <a:r>
              <a:rPr lang="en-US" altLang="en-US" sz="3600" dirty="0" smtClean="0">
                <a:ea typeface="ヒラギノ角ゴ Pro W3" charset="-128"/>
                <a:hlinkClick r:id="rId3"/>
              </a:rPr>
              <a:t>The </a:t>
            </a:r>
            <a:r>
              <a:rPr lang="en-US" altLang="en-US" sz="3600" dirty="0">
                <a:ea typeface="ヒラギノ角ゴ Pro W3" charset="-128"/>
                <a:hlinkClick r:id="rId3"/>
              </a:rPr>
              <a:t>Anchoring </a:t>
            </a:r>
            <a:r>
              <a:rPr lang="en-US" altLang="en-US" sz="3600" dirty="0" smtClean="0">
                <a:ea typeface="ヒラギノ角ゴ Pro W3" charset="-128"/>
                <a:hlinkClick r:id="rId3"/>
              </a:rPr>
              <a:t>Bias</a:t>
            </a:r>
            <a:endParaRPr lang="en-US" altLang="en-US" sz="3600" dirty="0">
              <a:ea typeface="ヒラギノ角ゴ Pro W3" charset="-128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2673" y="1462088"/>
            <a:ext cx="6252927" cy="4570412"/>
          </a:xfrm>
        </p:spPr>
        <p:txBody>
          <a:bodyPr>
            <a:normAutofit/>
          </a:bodyPr>
          <a:lstStyle/>
          <a:p>
            <a:pPr marL="347663" indent="-347663">
              <a:lnSpc>
                <a:spcPct val="80000"/>
              </a:lnSpc>
            </a:pPr>
            <a:r>
              <a:rPr lang="en-US" altLang="en-US" sz="2400" dirty="0">
                <a:ea typeface="ヒラギノ角ゴ Pro W3" charset="-128"/>
              </a:rPr>
              <a:t>Getting stuck on (</a:t>
            </a:r>
            <a:r>
              <a:rPr lang="en-US" altLang="en-US" sz="2400" i="1" dirty="0">
                <a:ea typeface="ヒラギノ角ゴ Pro W3" charset="-128"/>
              </a:rPr>
              <a:t>anchored to</a:t>
            </a:r>
            <a:r>
              <a:rPr lang="en-US" altLang="en-US" sz="2400" dirty="0">
                <a:ea typeface="ヒラギノ角ゴ Pro W3" charset="-128"/>
              </a:rPr>
              <a:t>) prior information</a:t>
            </a:r>
          </a:p>
          <a:p>
            <a:pPr marL="798513" lvl="1" indent="-333375">
              <a:lnSpc>
                <a:spcPct val="80000"/>
              </a:lnSpc>
            </a:pPr>
            <a:r>
              <a:rPr lang="en-US" altLang="en-US" sz="2000" dirty="0"/>
              <a:t>People selling a house may anchor to their asking price.</a:t>
            </a:r>
          </a:p>
          <a:p>
            <a:pPr marL="798513" lvl="1" indent="-333375">
              <a:lnSpc>
                <a:spcPct val="80000"/>
              </a:lnSpc>
            </a:pPr>
            <a:endParaRPr lang="en-US" altLang="en-US" sz="2000" dirty="0"/>
          </a:p>
          <a:p>
            <a:pPr marL="798513" lvl="1" indent="-333375">
              <a:lnSpc>
                <a:spcPct val="80000"/>
              </a:lnSpc>
            </a:pPr>
            <a:r>
              <a:rPr lang="en-US" altLang="en-US" sz="2000" dirty="0"/>
              <a:t>They</a:t>
            </a:r>
            <a:r>
              <a:rPr lang="ja-JP" altLang="en-US" sz="2000" dirty="0"/>
              <a:t>’</a:t>
            </a:r>
            <a:r>
              <a:rPr lang="en-US" altLang="ja-JP" sz="2000" dirty="0" err="1"/>
              <a:t>ll</a:t>
            </a:r>
            <a:r>
              <a:rPr lang="en-US" altLang="ja-JP" sz="2000" dirty="0"/>
              <a:t> be reluctant to accept a lower price, even if they should. </a:t>
            </a:r>
          </a:p>
          <a:p>
            <a:pPr marL="798513" lvl="1" indent="-333375">
              <a:lnSpc>
                <a:spcPct val="80000"/>
              </a:lnSpc>
            </a:pPr>
            <a:endParaRPr lang="en-US" altLang="en-US" sz="2000" dirty="0"/>
          </a:p>
          <a:p>
            <a:pPr marL="798513" lvl="1" indent="-333375">
              <a:lnSpc>
                <a:spcPct val="80000"/>
              </a:lnSpc>
            </a:pPr>
            <a:r>
              <a:rPr lang="en-US" altLang="en-US" sz="2000" dirty="0"/>
              <a:t>Buyers</a:t>
            </a:r>
            <a:r>
              <a:rPr lang="ja-JP" altLang="en-US" sz="2000" dirty="0"/>
              <a:t>’</a:t>
            </a:r>
            <a:r>
              <a:rPr lang="en-US" altLang="ja-JP" sz="2000" dirty="0"/>
              <a:t> may anchor to the asking price. When bargaining, they</a:t>
            </a:r>
            <a:r>
              <a:rPr lang="ja-JP" altLang="en-US" sz="2000" dirty="0"/>
              <a:t>’</a:t>
            </a:r>
            <a:r>
              <a:rPr lang="en-US" altLang="ja-JP" sz="2000" dirty="0" err="1"/>
              <a:t>ll</a:t>
            </a:r>
            <a:r>
              <a:rPr lang="en-US" altLang="ja-JP" sz="2000" dirty="0"/>
              <a:t> more likely offer 90% of the price rather than 50%.</a:t>
            </a:r>
          </a:p>
          <a:p>
            <a:pPr marL="347663" indent="-347663">
              <a:lnSpc>
                <a:spcPct val="80000"/>
              </a:lnSpc>
            </a:pPr>
            <a:endParaRPr lang="en-US" altLang="en-US" sz="2400" dirty="0">
              <a:ea typeface="ヒラギノ角ゴ Pro W3" charset="-128"/>
            </a:endParaRPr>
          </a:p>
          <a:p>
            <a:pPr marL="347663" indent="-347663">
              <a:lnSpc>
                <a:spcPct val="80000"/>
              </a:lnSpc>
            </a:pPr>
            <a:r>
              <a:rPr lang="en-US" altLang="en-US" sz="2400" dirty="0">
                <a:ea typeface="ヒラギノ角ゴ Pro W3" charset="-128"/>
              </a:rPr>
              <a:t>How hard is it to change a first impression?</a:t>
            </a:r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607" y="3954086"/>
            <a:ext cx="8382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484314"/>
            <a:ext cx="2970213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053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17" y="312298"/>
            <a:ext cx="10968567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ea typeface="ヒラギノ角ゴ Pro W3" charset="-128"/>
              </a:rPr>
              <a:t>Pitfall to Problem Solving: The </a:t>
            </a:r>
            <a:r>
              <a:rPr lang="en-US" altLang="en-US" sz="3600" dirty="0">
                <a:ea typeface="ヒラギノ角ゴ Pro W3" charset="-128"/>
              </a:rPr>
              <a:t>Representativeness </a:t>
            </a:r>
            <a:r>
              <a:rPr lang="en-US" altLang="en-US" sz="3600" dirty="0" smtClean="0">
                <a:ea typeface="ヒラギノ角ゴ Pro W3" charset="-128"/>
              </a:rPr>
              <a:t>Bias</a:t>
            </a:r>
            <a:endParaRPr lang="en-US" altLang="en-US" sz="3600" dirty="0">
              <a:ea typeface="ヒラギノ角ゴ Pro W3" charset="-128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1" y="1815173"/>
            <a:ext cx="8229600" cy="1509712"/>
          </a:xfrm>
        </p:spPr>
        <p:txBody>
          <a:bodyPr/>
          <a:lstStyle/>
          <a:p>
            <a:pPr marL="347663" indent="-347663"/>
            <a:r>
              <a:rPr lang="en-US" altLang="en-US" sz="2400" dirty="0">
                <a:ea typeface="ヒラギノ角ゴ Pro W3" charset="-128"/>
              </a:rPr>
              <a:t>Judging that something belongs to a certain group because of its similarity to some group members</a:t>
            </a:r>
          </a:p>
          <a:p>
            <a:pPr marL="798513" lvl="1" indent="-333375"/>
            <a:r>
              <a:rPr lang="en-US" altLang="en-US" sz="2000" dirty="0"/>
              <a:t>We</a:t>
            </a:r>
            <a:r>
              <a:rPr lang="ja-JP" altLang="en-US" sz="2000" dirty="0"/>
              <a:t>’</a:t>
            </a:r>
            <a:r>
              <a:rPr lang="en-US" altLang="ja-JP" sz="2000" dirty="0"/>
              <a:t>re more likely to believe experts if they conform to our image of how an expert looks and acts</a:t>
            </a:r>
          </a:p>
          <a:p>
            <a:pPr marL="798513" lvl="1" indent="-333375">
              <a:buNone/>
            </a:pPr>
            <a:endParaRPr lang="en-US" altLang="en-US" sz="2000" dirty="0"/>
          </a:p>
          <a:p>
            <a:pPr marL="798513" lvl="1" indent="-333375"/>
            <a:endParaRPr lang="en-US" altLang="en-US" sz="2000" dirty="0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05200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57600"/>
            <a:ext cx="32766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9978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ea typeface="ヒラギノ角ゴ Pro W3" charset="-128"/>
              </a:rPr>
              <a:t>Pitfall to Problem Solving: The </a:t>
            </a:r>
            <a:r>
              <a:rPr lang="en-US" altLang="en-US" sz="3600" dirty="0">
                <a:ea typeface="ヒラギノ角ゴ Pro W3" charset="-128"/>
              </a:rPr>
              <a:t>Availability Heuristic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347663" indent="-347663"/>
            <a:r>
              <a:rPr lang="en-US" altLang="en-US" sz="2400" dirty="0">
                <a:ea typeface="ヒラギノ角ゴ Pro W3" charset="-128"/>
              </a:rPr>
              <a:t>Judgment based on ease of calling something to mind</a:t>
            </a:r>
          </a:p>
          <a:p>
            <a:pPr marL="347663" indent="-347663"/>
            <a:endParaRPr lang="en-US" altLang="en-US" sz="2400" dirty="0">
              <a:ea typeface="ヒラギノ角ゴ Pro W3" charset="-128"/>
            </a:endParaRPr>
          </a:p>
          <a:p>
            <a:pPr marL="347663" indent="-347663"/>
            <a:r>
              <a:rPr lang="en-US" altLang="en-US" sz="2400" dirty="0">
                <a:ea typeface="ヒラギノ角ゴ Pro W3" charset="-128"/>
              </a:rPr>
              <a:t>Splashy media coverage of lottery winners makes it far easier to recall the few people who have won big prizes than the millions whose tickets were worthless</a:t>
            </a:r>
          </a:p>
        </p:txBody>
      </p:sp>
      <p:pic>
        <p:nvPicPr>
          <p:cNvPr id="49156" name="Picture 17" descr="08p30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1" y="1600201"/>
            <a:ext cx="2282825" cy="1522413"/>
          </a:xfrm>
        </p:spPr>
      </p:pic>
      <p:sp>
        <p:nvSpPr>
          <p:cNvPr id="49157" name="TextBox 17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601200" y="6367464"/>
            <a:ext cx="10604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200">
                <a:solidFill>
                  <a:srgbClr val="3173CD"/>
                </a:solidFill>
              </a:rPr>
              <a:t>Back to TOC</a:t>
            </a:r>
          </a:p>
        </p:txBody>
      </p:sp>
      <p:pic>
        <p:nvPicPr>
          <p:cNvPr id="4915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03614"/>
            <a:ext cx="23431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89" y="1600200"/>
            <a:ext cx="2054225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026" y="3503613"/>
            <a:ext cx="2085975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2649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thoughts formed?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97" y="1300977"/>
            <a:ext cx="8065707" cy="3499407"/>
          </a:xfrm>
          <a:prstGeom prst="rect">
            <a:avLst/>
          </a:prstGeom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797113" y="4481844"/>
            <a:ext cx="8062912" cy="116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6CB255"/>
              </a:buClr>
              <a:buFont typeface="Arial" pitchFamily="34" charset="0"/>
              <a:buNone/>
              <a:defRPr sz="2000" b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1520" indent="-4572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spcBef>
                <a:spcPct val="20000"/>
              </a:spcBef>
              <a:buClr>
                <a:srgbClr val="6CB255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CB255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Sensations and information are received by our brains, filtered through emotions and memories, and processed to become thoughts.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37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ヒラギノ角ゴ Pro W3" charset="-128"/>
              </a:rPr>
              <a:t>The Five Core Functions of Thought</a:t>
            </a:r>
          </a:p>
        </p:txBody>
      </p:sp>
      <p:sp>
        <p:nvSpPr>
          <p:cNvPr id="526341" name="Text Box 5"/>
          <p:cNvSpPr txBox="1">
            <a:spLocks noChangeArrowheads="1"/>
          </p:cNvSpPr>
          <p:nvPr/>
        </p:nvSpPr>
        <p:spPr bwMode="auto">
          <a:xfrm>
            <a:off x="1125647" y="1819276"/>
            <a:ext cx="3702050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90513" indent="-290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en-US" sz="2800" dirty="0"/>
              <a:t>The Circle of Thought: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2800" b="1" dirty="0">
                <a:solidFill>
                  <a:srgbClr val="00B050"/>
                </a:solidFill>
              </a:rPr>
              <a:t>Describe</a:t>
            </a:r>
            <a:r>
              <a:rPr lang="en-US" altLang="en-US" sz="2800" dirty="0"/>
              <a:t> incoming</a:t>
            </a:r>
            <a:br>
              <a:rPr lang="en-US" altLang="en-US" sz="2800" dirty="0"/>
            </a:br>
            <a:r>
              <a:rPr lang="en-US" altLang="en-US" sz="2800" dirty="0"/>
              <a:t>information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2800" b="1" dirty="0">
                <a:solidFill>
                  <a:srgbClr val="0070C0"/>
                </a:solidFill>
              </a:rPr>
              <a:t>Elaborate</a:t>
            </a:r>
            <a:r>
              <a:rPr lang="en-US" altLang="en-US" sz="2800" dirty="0"/>
              <a:t> on it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2800" b="1" dirty="0">
                <a:solidFill>
                  <a:srgbClr val="7030A0"/>
                </a:solidFill>
              </a:rPr>
              <a:t>Decide</a:t>
            </a:r>
            <a:r>
              <a:rPr lang="en-US" altLang="en-US" sz="2800" dirty="0"/>
              <a:t> what to do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</a:rPr>
              <a:t>Plan</a:t>
            </a:r>
            <a:r>
              <a:rPr lang="en-US" altLang="en-US" sz="2800" dirty="0"/>
              <a:t> how to do it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altLang="en-US" sz="2800" b="1" dirty="0">
                <a:solidFill>
                  <a:srgbClr val="FF0000"/>
                </a:solidFill>
              </a:rPr>
              <a:t>Act</a:t>
            </a:r>
            <a:r>
              <a:rPr lang="en-US" altLang="en-US" sz="2800" dirty="0"/>
              <a:t> on the plan</a:t>
            </a:r>
          </a:p>
        </p:txBody>
      </p:sp>
      <p:pic>
        <p:nvPicPr>
          <p:cNvPr id="10244" name="Picture 6" descr="08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57" y="1946025"/>
            <a:ext cx="4397217" cy="347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8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Ingredients of thought: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Concepts: categories or groupings of verbal information, images, ideas, or memories. </a:t>
            </a:r>
          </a:p>
          <a:p>
            <a:r>
              <a:rPr lang="en-US" dirty="0" smtClean="0"/>
              <a:t>Prototype: the best example of a natural concept.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27981" y="3530850"/>
            <a:ext cx="4038600" cy="2465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>
              <a:buFontTx/>
              <a:buNone/>
            </a:pPr>
            <a:r>
              <a:rPr lang="en-US" altLang="en-US" sz="2400" dirty="0" smtClean="0">
                <a:ea typeface="ヒラギノ角ゴ Pro W3" charset="-128"/>
              </a:rPr>
              <a:t>Concepts</a:t>
            </a:r>
          </a:p>
          <a:p>
            <a:pPr marL="347663" indent="-347663"/>
            <a:r>
              <a:rPr lang="en-US" altLang="en-US" sz="2400" dirty="0" smtClean="0">
                <a:ea typeface="ヒラギノ角ゴ Pro W3" charset="-128"/>
              </a:rPr>
              <a:t>Artificial concepts</a:t>
            </a:r>
          </a:p>
          <a:p>
            <a:pPr marL="347663" indent="-347663"/>
            <a:r>
              <a:rPr lang="en-US" altLang="en-US" sz="2400" dirty="0" smtClean="0">
                <a:ea typeface="ヒラギノ角ゴ Pro W3" charset="-128"/>
              </a:rPr>
              <a:t>Natural concepts</a:t>
            </a:r>
          </a:p>
          <a:p>
            <a:pPr marL="798513" lvl="1" indent="-336550"/>
            <a:r>
              <a:rPr lang="en-US" altLang="en-US" sz="2000" dirty="0" smtClean="0"/>
              <a:t>Prototypes</a:t>
            </a:r>
            <a:endParaRPr lang="en-US" alt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649303" y="3572692"/>
            <a:ext cx="1524000" cy="15240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–"/>
            </a:pPr>
            <a:endParaRPr lang="en-US" altLang="en-US" sz="240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542170" y="5096692"/>
            <a:ext cx="175108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 dirty="0"/>
              <a:t>A square is an example of a </a:t>
            </a:r>
            <a:r>
              <a:rPr lang="en-US" altLang="en-US" sz="1600" dirty="0" smtClean="0"/>
              <a:t>artificial </a:t>
            </a:r>
            <a:r>
              <a:rPr lang="en-US" altLang="en-US" sz="1600" dirty="0"/>
              <a:t>concept.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659" y="3530850"/>
            <a:ext cx="3806227" cy="2542838"/>
          </a:xfrm>
          <a:prstGeom prst="rect">
            <a:avLst/>
          </a:prstGeom>
        </p:spPr>
      </p:pic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9746022" y="3329558"/>
            <a:ext cx="2261134" cy="294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 dirty="0"/>
              <a:t>Space shuttles and hot-air balloons are examples of the natural concept </a:t>
            </a:r>
            <a:r>
              <a:rPr lang="ja-JP" altLang="en-US" sz="1800" dirty="0"/>
              <a:t>“</a:t>
            </a:r>
            <a:r>
              <a:rPr lang="en-US" altLang="ja-JP" sz="1800" dirty="0"/>
              <a:t>aircraft</a:t>
            </a:r>
            <a:r>
              <a:rPr lang="ja-JP" altLang="en-US" sz="1800" dirty="0"/>
              <a:t>”</a:t>
            </a:r>
            <a:r>
              <a:rPr lang="en-US" altLang="ja-JP" sz="1800" dirty="0"/>
              <a:t>.</a:t>
            </a:r>
          </a:p>
          <a:p>
            <a:pPr eaLnBrk="1" hangingPunct="1">
              <a:buFontTx/>
              <a:buNone/>
            </a:pPr>
            <a:endParaRPr lang="en-US" altLang="en-US" sz="1800" dirty="0"/>
          </a:p>
          <a:p>
            <a:pPr eaLnBrk="1" hangingPunct="1">
              <a:buFontTx/>
              <a:buNone/>
            </a:pPr>
            <a:r>
              <a:rPr lang="en-US" altLang="en-US" sz="1800" dirty="0"/>
              <a:t>The space shuttle, with its wings and fins, is more likely to be seen as a prototype.</a:t>
            </a:r>
          </a:p>
        </p:txBody>
      </p:sp>
    </p:spTree>
    <p:extLst>
      <p:ext uri="{BB962C8B-B14F-4D97-AF65-F5344CB8AC3E}">
        <p14:creationId xmlns:p14="http://schemas.microsoft.com/office/powerpoint/2010/main" val="61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Ingredients of Thought: Schemata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Schema: A mental construct consisting of a cluster or collection of related concepts. </a:t>
            </a:r>
          </a:p>
          <a:p>
            <a:r>
              <a:rPr lang="en-US" dirty="0" smtClean="0"/>
              <a:t>A way to organize information so that our brain can work more efficiently. </a:t>
            </a:r>
          </a:p>
          <a:p>
            <a:r>
              <a:rPr lang="en-US" dirty="0" smtClean="0"/>
              <a:t>Role schema &amp; Event schema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68" y="4208187"/>
            <a:ext cx="2629513" cy="2280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47" y="3799437"/>
            <a:ext cx="3439005" cy="25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5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Language: Components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199" y="1690688"/>
            <a:ext cx="6087701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533400" indent="-5334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914400" indent="-4572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2pPr>
            <a:lvl3pPr marL="1295400" indent="-3810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3pPr>
            <a:lvl4pPr marL="1714500" indent="-3429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133600" indent="-30480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90800" indent="-3048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6pPr>
            <a:lvl7pPr marL="3048000" indent="-3048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7pPr>
            <a:lvl8pPr marL="3505200" indent="-3048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8pPr>
            <a:lvl9pPr marL="3962400" indent="-3048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Arial"/>
                <a:ea typeface="ヒラギノ角ゴ Pro W3" charset="-128"/>
              </a:rPr>
              <a:t>Lexicon</a:t>
            </a:r>
            <a:endParaRPr kumimoji="0" lang="en-US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 W3" charset="-128"/>
            </a:endParaRPr>
          </a:p>
          <a:p>
            <a:pPr marL="739775" marR="0" lvl="1" indent="-3333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Words of a given language</a:t>
            </a: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角ゴ Pro W3" charset="-128"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Grammar</a:t>
            </a:r>
          </a:p>
          <a:p>
            <a:pPr marL="739775" marR="0" lvl="1" indent="-3333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Rules for combining the symbols</a:t>
            </a:r>
          </a:p>
          <a:p>
            <a:pPr marL="1204913" marR="0" lvl="2" indent="-2317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Syntax: rules for organizing phrases and sentences</a:t>
            </a:r>
          </a:p>
          <a:p>
            <a:pPr marL="1204913" marR="0" lvl="2" indent="-23177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角ゴ Pro W3" charset="-128"/>
              </a:rPr>
              <a:t>Semantics: rules about meanings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174" y="1689696"/>
            <a:ext cx="305436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0" y="-297"/>
            <a:ext cx="857171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Language: 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39" y="1609155"/>
            <a:ext cx="3054361" cy="4572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6" y="1426259"/>
            <a:ext cx="8340051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813</Words>
  <Application>Microsoft Office PowerPoint</Application>
  <PresentationFormat>Widescreen</PresentationFormat>
  <Paragraphs>129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MS PGothic</vt:lpstr>
      <vt:lpstr>ヒラギノ角ゴ Pro W3</vt:lpstr>
      <vt:lpstr>Aharoni</vt:lpstr>
      <vt:lpstr>Arial</vt:lpstr>
      <vt:lpstr>Calibri</vt:lpstr>
      <vt:lpstr>Calibri Light</vt:lpstr>
      <vt:lpstr>Office Theme</vt:lpstr>
      <vt:lpstr>Chapter 7  Thinking and Intelligence</vt:lpstr>
      <vt:lpstr>What is Cognition?</vt:lpstr>
      <vt:lpstr>How are thoughts formed?</vt:lpstr>
      <vt:lpstr>The Five Core Functions of Thought</vt:lpstr>
      <vt:lpstr>Ingredients of thought: Concepts</vt:lpstr>
      <vt:lpstr>Ingredients of Thought: Schemata</vt:lpstr>
      <vt:lpstr>Language: Components</vt:lpstr>
      <vt:lpstr>PowerPoint Presentation</vt:lpstr>
      <vt:lpstr>Language: Components</vt:lpstr>
      <vt:lpstr>Stages of Language Development: First Year</vt:lpstr>
      <vt:lpstr>Stages of Language Development: Second Year</vt:lpstr>
      <vt:lpstr>Stages of Language Development:   Third Year and Beyond</vt:lpstr>
      <vt:lpstr>How Is Language Acquired?</vt:lpstr>
      <vt:lpstr>How Is Language Acquired?</vt:lpstr>
      <vt:lpstr>Language and Thought</vt:lpstr>
      <vt:lpstr>PowerPoint Presentation</vt:lpstr>
      <vt:lpstr>PowerPoint Presentation</vt:lpstr>
      <vt:lpstr>Problem-Solving Strategies</vt:lpstr>
      <vt:lpstr>Problem-Solving Strategies</vt:lpstr>
      <vt:lpstr>Pitfalls to Problem Solving: Functional Fixedness</vt:lpstr>
      <vt:lpstr>Pitfalls to Problem Solving: Confirmation Bias</vt:lpstr>
      <vt:lpstr>Pitfall to Problem Solving: The Anchoring Bias</vt:lpstr>
      <vt:lpstr>Pitfall to Problem Solving: The Representativeness Bias</vt:lpstr>
      <vt:lpstr>Pitfall to Problem Solving: The Availability Heuristic</vt:lpstr>
    </vt:vector>
  </TitlesOfParts>
  <Company>The University of Alabama in Huntsville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 Thinking and Intelligence</dc:title>
  <dc:creator>D Zheng</dc:creator>
  <cp:lastModifiedBy>D Zheng</cp:lastModifiedBy>
  <cp:revision>19</cp:revision>
  <cp:lastPrinted>2016-02-18T16:10:47Z</cp:lastPrinted>
  <dcterms:created xsi:type="dcterms:W3CDTF">2016-02-17T22:22:06Z</dcterms:created>
  <dcterms:modified xsi:type="dcterms:W3CDTF">2016-09-29T16:02:15Z</dcterms:modified>
</cp:coreProperties>
</file>